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60" r:id="rId2"/>
    <p:sldId id="360" r:id="rId3"/>
    <p:sldId id="450" r:id="rId4"/>
    <p:sldId id="362" r:id="rId5"/>
    <p:sldId id="441" r:id="rId6"/>
    <p:sldId id="363" r:id="rId7"/>
    <p:sldId id="301" r:id="rId8"/>
    <p:sldId id="340" r:id="rId9"/>
    <p:sldId id="339" r:id="rId10"/>
    <p:sldId id="335" r:id="rId11"/>
    <p:sldId id="336" r:id="rId12"/>
    <p:sldId id="337" r:id="rId13"/>
    <p:sldId id="456" r:id="rId14"/>
    <p:sldId id="459" r:id="rId15"/>
    <p:sldId id="457" r:id="rId16"/>
    <p:sldId id="458" r:id="rId17"/>
    <p:sldId id="461" r:id="rId18"/>
    <p:sldId id="45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>
        <p:scale>
          <a:sx n="75" d="100"/>
          <a:sy n="75" d="100"/>
        </p:scale>
        <p:origin x="-169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4E7EA-DC9F-4A57-B937-10244DD9CF11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A985C-9623-44A2-BA5B-9B681F8DBB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634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30D91-4853-4DA7-9D9B-99C649C1BAB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834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BD9-AB2D-4AD0-A4E9-6E614E332DC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A9C3-A14E-40DA-85B6-B28836F20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039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BD9-AB2D-4AD0-A4E9-6E614E332DC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A9C3-A14E-40DA-85B6-B28836F20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614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BD9-AB2D-4AD0-A4E9-6E614E332DC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A9C3-A14E-40DA-85B6-B28836F20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818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BD9-AB2D-4AD0-A4E9-6E614E332DC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A9C3-A14E-40DA-85B6-B28836F20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715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BD9-AB2D-4AD0-A4E9-6E614E332DC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A9C3-A14E-40DA-85B6-B28836F20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694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BD9-AB2D-4AD0-A4E9-6E614E332DC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A9C3-A14E-40DA-85B6-B28836F20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053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BD9-AB2D-4AD0-A4E9-6E614E332DC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A9C3-A14E-40DA-85B6-B28836F20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025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BD9-AB2D-4AD0-A4E9-6E614E332DC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A9C3-A14E-40DA-85B6-B28836F20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26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BD9-AB2D-4AD0-A4E9-6E614E332DC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A9C3-A14E-40DA-85B6-B28836F20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458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BD9-AB2D-4AD0-A4E9-6E614E332DC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A9C3-A14E-40DA-85B6-B28836F20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602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BD9-AB2D-4AD0-A4E9-6E614E332DC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A9C3-A14E-40DA-85B6-B28836F20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450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BBD9-AB2D-4AD0-A4E9-6E614E332DC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6A9C3-A14E-40DA-85B6-B28836F20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994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Персональный сайт Владимира Курашвили — Страница 3 — Спортивная медицина,  превентивная медицина, диетология, нутрициолог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Персональный сайт Владимира Курашвили — Страница 3 — Спортивная медицина,  превентивная медицина, диетология, нутрици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1931261" cy="20608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55776" y="332656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Курашвили Владимир Алексеевич - доктор медицинских наук, профессор, Действительный член Российской и Европейской академии естественных наук.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2348880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«Лучшим допингом на сегодняшний день является интеллект спортивного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нутрициолога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429000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Наука о спортивном питании (</a:t>
            </a:r>
            <a:r>
              <a:rPr lang="ru-RU" b="1" dirty="0" err="1" smtClean="0"/>
              <a:t>sport</a:t>
            </a:r>
            <a:r>
              <a:rPr lang="ru-RU" b="1" dirty="0" smtClean="0"/>
              <a:t> </a:t>
            </a:r>
            <a:r>
              <a:rPr lang="ru-RU" b="1" dirty="0" err="1" smtClean="0"/>
              <a:t>nutrition</a:t>
            </a:r>
            <a:r>
              <a:rPr lang="ru-RU" b="1" dirty="0" smtClean="0"/>
              <a:t> </a:t>
            </a:r>
            <a:r>
              <a:rPr lang="ru-RU" b="1" dirty="0" err="1" smtClean="0"/>
              <a:t>science</a:t>
            </a:r>
            <a:r>
              <a:rPr lang="ru-RU" b="1" dirty="0" smtClean="0"/>
              <a:t>), </a:t>
            </a:r>
            <a:r>
              <a:rPr lang="ru-RU" dirty="0" smtClean="0"/>
              <a:t>которая является составной частью клинической </a:t>
            </a:r>
            <a:r>
              <a:rPr lang="ru-RU" dirty="0" err="1" smtClean="0"/>
              <a:t>нутрициологии</a:t>
            </a:r>
            <a:r>
              <a:rPr lang="ru-RU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 занимается всеми аспектами влияния пищи (питания) и ее компонентов (</a:t>
            </a:r>
            <a:r>
              <a:rPr lang="ru-RU" dirty="0" err="1" smtClean="0"/>
              <a:t>нутриентов</a:t>
            </a:r>
            <a:r>
              <a:rPr lang="ru-RU" dirty="0" smtClean="0"/>
              <a:t>) на </a:t>
            </a:r>
            <a:r>
              <a:rPr lang="ru-RU" b="1" dirty="0" smtClean="0"/>
              <a:t>жизнь и здоровье человека</a:t>
            </a:r>
            <a:r>
              <a:rPr lang="ru-RU" dirty="0" smtClean="0"/>
              <a:t>, активно занимающегося спортом,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/>
              <a:t>адаптацией режима (рациона)</a:t>
            </a:r>
            <a:r>
              <a:rPr lang="ru-RU" dirty="0" smtClean="0"/>
              <a:t> питания к меняющимся условиям повседневной жизни, тренировок и соревнований для максимального </a:t>
            </a:r>
            <a:r>
              <a:rPr lang="ru-RU" b="1" dirty="0" smtClean="0"/>
              <a:t>повышения физической готовности</a:t>
            </a:r>
            <a:r>
              <a:rPr lang="ru-RU" dirty="0" smtClean="0"/>
              <a:t>, а также процессы, посредством которых организм спортсмена </a:t>
            </a:r>
            <a:r>
              <a:rPr lang="ru-RU" b="1" dirty="0" smtClean="0"/>
              <a:t>потребляет, абсорбирует, транспортирует, утилизирует и выделяет все </a:t>
            </a:r>
            <a:r>
              <a:rPr lang="ru-RU" dirty="0" smtClean="0"/>
              <a:t> компоненты диеты.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0" y="450214"/>
            <a:ext cx="8321040" cy="468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2081" y="4297161"/>
            <a:ext cx="2672080" cy="161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49920" y="1422400"/>
            <a:ext cx="660400" cy="3606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02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20" y="899794"/>
            <a:ext cx="8768080" cy="493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83280" y="233680"/>
            <a:ext cx="262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АНАЛИТИКА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83908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217805"/>
            <a:ext cx="91186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" y="3394898"/>
            <a:ext cx="3952240" cy="338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13200" y="4744720"/>
            <a:ext cx="513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ПРИМЕНЕНИЕ ШАБЛОНА ДЛЯ ДРУГОГО СПОРТСМЕНА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297504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5305899"/>
              </p:ext>
            </p:extLst>
          </p:nvPr>
        </p:nvGraphicFramePr>
        <p:xfrm>
          <a:off x="395536" y="620688"/>
          <a:ext cx="8280920" cy="5137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73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49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ДЕНЬ ВЗВЕШИВАНИЯ</a:t>
                      </a:r>
                      <a:endParaRPr lang="ru-RU" sz="2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9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Пятница (</a:t>
                      </a:r>
                      <a:r>
                        <a:rPr lang="ru-RU" sz="2000" b="1" u="sng" baseline="0" dirty="0" smtClean="0">
                          <a:solidFill>
                            <a:schemeClr val="tx1"/>
                          </a:solidFill>
                        </a:rPr>
                        <a:t>избегайте еды с повышенным содержанием клетчатки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1756">
                <a:tc>
                  <a:txBody>
                    <a:bodyPr/>
                    <a:lstStyle/>
                    <a:p>
                      <a:r>
                        <a:rPr lang="ru-RU" dirty="0" smtClean="0"/>
                        <a:t>14:00 взвешивание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Сразу</a:t>
                      </a:r>
                      <a:r>
                        <a:rPr lang="ru-RU" baseline="0" dirty="0" smtClean="0"/>
                        <a:t> после- вода с добавлением </a:t>
                      </a:r>
                      <a:r>
                        <a:rPr lang="ru-RU" baseline="0" dirty="0" err="1" smtClean="0"/>
                        <a:t>регидрона</a:t>
                      </a:r>
                      <a:r>
                        <a:rPr lang="ru-RU" baseline="0" dirty="0" smtClean="0"/>
                        <a:t> 250 мл.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1756">
                <a:tc>
                  <a:txBody>
                    <a:bodyPr/>
                    <a:lstStyle/>
                    <a:p>
                      <a:r>
                        <a:rPr lang="ru-RU" dirty="0" smtClean="0"/>
                        <a:t>Следующие 30 минут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500 -</a:t>
                      </a:r>
                      <a:r>
                        <a:rPr lang="ru-RU" baseline="0" dirty="0" smtClean="0"/>
                        <a:t> мл воды (добавить </a:t>
                      </a:r>
                      <a:r>
                        <a:rPr lang="ru-RU" baseline="0" dirty="0" err="1" smtClean="0"/>
                        <a:t>регидрон</a:t>
                      </a:r>
                      <a:r>
                        <a:rPr lang="ru-RU" baseline="0" dirty="0" smtClean="0"/>
                        <a:t>) небольшими порциями, по глотку. 2 – 3 крекера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1080">
                <a:tc>
                  <a:txBody>
                    <a:bodyPr/>
                    <a:lstStyle/>
                    <a:p>
                      <a:r>
                        <a:rPr lang="ru-RU" dirty="0" smtClean="0"/>
                        <a:t>Следующие 1-2</a:t>
                      </a:r>
                      <a:r>
                        <a:rPr lang="ru-RU" baseline="0" dirty="0" smtClean="0"/>
                        <a:t>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1-2</a:t>
                      </a:r>
                      <a:r>
                        <a:rPr lang="ru-RU" baseline="0" dirty="0" smtClean="0"/>
                        <a:t> банана, бублики с вареньем или медом.</a:t>
                      </a:r>
                    </a:p>
                    <a:p>
                      <a:r>
                        <a:rPr lang="ru-RU" dirty="0" smtClean="0"/>
                        <a:t>500 -</a:t>
                      </a:r>
                      <a:r>
                        <a:rPr lang="ru-RU" baseline="0" dirty="0" smtClean="0"/>
                        <a:t> мл воды (добавить </a:t>
                      </a:r>
                      <a:r>
                        <a:rPr lang="ru-RU" baseline="0" dirty="0" err="1" smtClean="0"/>
                        <a:t>регидрон</a:t>
                      </a:r>
                      <a:r>
                        <a:rPr lang="ru-RU" baseline="0" dirty="0" smtClean="0"/>
                        <a:t>) небольшими порциями, по глотку. 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1080">
                <a:tc>
                  <a:txBody>
                    <a:bodyPr/>
                    <a:lstStyle/>
                    <a:p>
                      <a:r>
                        <a:rPr lang="ru-RU" dirty="0" smtClean="0"/>
                        <a:t>19:00 ужин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1,5-2 тарелки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цельнозерновых</a:t>
                      </a:r>
                      <a:r>
                        <a:rPr lang="ru-RU" baseline="0" dirty="0" smtClean="0"/>
                        <a:t> макарон</a:t>
                      </a:r>
                    </a:p>
                    <a:p>
                      <a:r>
                        <a:rPr lang="ru-RU" baseline="0" dirty="0" smtClean="0"/>
                        <a:t>90 г нежирной индейки</a:t>
                      </a:r>
                    </a:p>
                    <a:p>
                      <a:r>
                        <a:rPr lang="ru-RU" dirty="0" smtClean="0"/>
                        <a:t>250 - 500 –</a:t>
                      </a:r>
                      <a:r>
                        <a:rPr lang="ru-RU" baseline="0" dirty="0" smtClean="0"/>
                        <a:t> мл. воды небольшими порциями, по глотку. 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1756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Поздний ужин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 г какао,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батончик мюсли или фрукты</a:t>
                      </a:r>
                    </a:p>
                    <a:p>
                      <a:r>
                        <a:rPr lang="ru-RU" dirty="0" smtClean="0"/>
                        <a:t>250 –</a:t>
                      </a:r>
                      <a:r>
                        <a:rPr lang="ru-RU" baseline="0" dirty="0" smtClean="0"/>
                        <a:t> мл. воды небольшими порциями, по глотку. 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1720" y="5805264"/>
            <a:ext cx="4943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 ПЕРЕЕДАТЬ, ПО НЕМНОГУ!</a:t>
            </a:r>
          </a:p>
          <a:p>
            <a:r>
              <a:rPr lang="ru-RU" sz="2400" b="1" dirty="0" smtClean="0"/>
              <a:t>ПИТЬ ЖИДКОСТЬ ПО ОЩУЩЕНИЮ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116632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ПРИМЕР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119490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" y="1031875"/>
            <a:ext cx="8991600" cy="42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9657" y="5708964"/>
            <a:ext cx="6891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цвету мочи перед сном определить степень обезвоживания и возможно добавить воды. </a:t>
            </a:r>
            <a:endParaRPr lang="ru-RU" sz="2400" b="1" dirty="0"/>
          </a:p>
        </p:txBody>
      </p:sp>
      <p:pic>
        <p:nvPicPr>
          <p:cNvPr id="16386" name="Picture 2" descr="http://www.avitasport.ru/images/text/article/96/mceclip1_1537800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0243" y="347472"/>
            <a:ext cx="3086631" cy="4832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8637334"/>
              </p:ext>
            </p:extLst>
          </p:nvPr>
        </p:nvGraphicFramePr>
        <p:xfrm>
          <a:off x="300251" y="114111"/>
          <a:ext cx="8502554" cy="5975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1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94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ДЕНЬ СОРЕВНОВАНИЙ</a:t>
                      </a:r>
                      <a:endParaRPr lang="ru-RU" sz="2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4076">
                <a:tc>
                  <a:txBody>
                    <a:bodyPr/>
                    <a:lstStyle/>
                    <a:p>
                      <a:r>
                        <a:rPr lang="ru-RU" dirty="0" smtClean="0"/>
                        <a:t>Подъем 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250 - 500 -</a:t>
                      </a:r>
                      <a:r>
                        <a:rPr lang="ru-RU" baseline="0" dirty="0" smtClean="0"/>
                        <a:t> мл воды (можно добавить </a:t>
                      </a:r>
                      <a:r>
                        <a:rPr lang="ru-RU" baseline="0" dirty="0" err="1" smtClean="0"/>
                        <a:t>регидрон</a:t>
                      </a:r>
                      <a:r>
                        <a:rPr lang="ru-RU" baseline="0" dirty="0" smtClean="0"/>
                        <a:t>) небольшими порциями, по глотку. 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dirty="0" smtClean="0"/>
                        <a:t>Проверьте цвет мочи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4076">
                <a:tc>
                  <a:txBody>
                    <a:bodyPr/>
                    <a:lstStyle/>
                    <a:p>
                      <a:r>
                        <a:rPr lang="ru-RU" dirty="0" smtClean="0"/>
                        <a:t>Завтрак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 тарелки</a:t>
                      </a:r>
                      <a:r>
                        <a:rPr lang="ru-RU" baseline="0" dirty="0" smtClean="0"/>
                        <a:t> овсянки</a:t>
                      </a:r>
                    </a:p>
                    <a:p>
                      <a:r>
                        <a:rPr lang="ru-RU" baseline="0" dirty="0" smtClean="0"/>
                        <a:t>Столовая ложка меда</a:t>
                      </a:r>
                    </a:p>
                    <a:p>
                      <a:r>
                        <a:rPr lang="ru-RU" baseline="0" dirty="0" smtClean="0"/>
                        <a:t>2-3 яйца вкрутую</a:t>
                      </a:r>
                    </a:p>
                    <a:p>
                      <a:r>
                        <a:rPr lang="ru-RU" baseline="0" dirty="0" smtClean="0"/>
                        <a:t>250 мл воды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598">
                <a:tc>
                  <a:txBody>
                    <a:bodyPr/>
                    <a:lstStyle/>
                    <a:p>
                      <a:r>
                        <a:rPr lang="ru-RU" dirty="0" smtClean="0"/>
                        <a:t>9:00 первый 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2964">
                <a:tc>
                  <a:txBody>
                    <a:bodyPr/>
                    <a:lstStyle/>
                    <a:p>
                      <a:r>
                        <a:rPr lang="ru-RU" dirty="0" smtClean="0"/>
                        <a:t>9:15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250 - 500 -</a:t>
                      </a:r>
                      <a:r>
                        <a:rPr lang="ru-RU" baseline="0" dirty="0" smtClean="0"/>
                        <a:t> мл воды (можно добавить </a:t>
                      </a:r>
                      <a:r>
                        <a:rPr lang="ru-RU" baseline="0" dirty="0" err="1" smtClean="0"/>
                        <a:t>регидрон</a:t>
                      </a:r>
                      <a:r>
                        <a:rPr lang="ru-RU" baseline="0" dirty="0" smtClean="0"/>
                        <a:t>) небольшими порциями, по глотку.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24076">
                <a:tc>
                  <a:txBody>
                    <a:bodyPr/>
                    <a:lstStyle/>
                    <a:p>
                      <a:r>
                        <a:rPr lang="ru-RU" dirty="0" smtClean="0"/>
                        <a:t>10:00</a:t>
                      </a:r>
                      <a:r>
                        <a:rPr lang="ru-RU" baseline="0" dirty="0" smtClean="0"/>
                        <a:t> 2-ой бой (между боями большой перекус)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Сендвич</a:t>
                      </a:r>
                      <a:r>
                        <a:rPr lang="ru-RU" baseline="0" dirty="0" smtClean="0"/>
                        <a:t> с арахисовым маслом и джемом</a:t>
                      </a:r>
                    </a:p>
                    <a:p>
                      <a:r>
                        <a:rPr lang="ru-RU" baseline="0" dirty="0" smtClean="0"/>
                        <a:t>Банан и греческий йогурт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598">
                <a:tc>
                  <a:txBody>
                    <a:bodyPr/>
                    <a:lstStyle/>
                    <a:p>
                      <a:r>
                        <a:rPr lang="ru-RU" dirty="0" smtClean="0"/>
                        <a:t>13-15 финиш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 и восстановление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1708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программный комплекс Индивидуальная диета 5.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849888"/>
            <a:ext cx="1008112" cy="10081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34077" y="1820638"/>
            <a:ext cx="118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262626"/>
                </a:solidFill>
                <a:latin typeface="+mj-lt"/>
                <a:cs typeface="Arial" pitchFamily="34" charset="0"/>
              </a:rPr>
              <a:t>M</a:t>
            </a:r>
            <a:r>
              <a:rPr lang="ru-RU" b="1" dirty="0" err="1">
                <a:solidFill>
                  <a:srgbClr val="262626"/>
                </a:solidFill>
                <a:latin typeface="+mj-lt"/>
                <a:cs typeface="Arial" pitchFamily="34" charset="0"/>
              </a:rPr>
              <a:t>ydiet_ru</a:t>
            </a:r>
            <a:endParaRPr lang="ru-RU" b="1" dirty="0">
              <a:solidFill>
                <a:srgbClr val="262626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" name="Picture 4" descr="Картинки по запросу &quot;картинки инстаграм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981" y="1676622"/>
            <a:ext cx="732387" cy="732387"/>
          </a:xfrm>
          <a:prstGeom prst="rect">
            <a:avLst/>
          </a:prstGeom>
          <a:noFill/>
        </p:spPr>
      </p:pic>
      <p:sp>
        <p:nvSpPr>
          <p:cNvPr id="1031" name="AutoShape 7" descr="Картинки по запросу &quot;значок сай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Картинки по запросу &quot;значок сай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 descr="Картинки по запросу &quot;значок сайта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2953" y="2678305"/>
            <a:ext cx="721328" cy="72132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27249" y="2885151"/>
            <a:ext cx="25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https://www.breath.ru/</a:t>
            </a:r>
            <a:endParaRPr lang="ru-RU" b="1" dirty="0"/>
          </a:p>
        </p:txBody>
      </p:sp>
      <p:pic>
        <p:nvPicPr>
          <p:cNvPr id="16" name="Picture 13" descr="Картинки по запросу &quot;значок сайта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8208" y="3608470"/>
            <a:ext cx="721328" cy="72132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763688" y="3789040"/>
            <a:ext cx="1968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https://mydiet.ru/</a:t>
            </a:r>
            <a:endParaRPr lang="ru-RU" b="1" dirty="0"/>
          </a:p>
        </p:txBody>
      </p:sp>
      <p:pic>
        <p:nvPicPr>
          <p:cNvPr id="1041" name="Picture 17" descr="https://www.ixbt.com/img/n1/news/2019/1/4/Create-Gmail-Account_lar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6404" y="4502496"/>
            <a:ext cx="760427" cy="55245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902254" y="4633810"/>
            <a:ext cx="263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balandinm</a:t>
            </a:r>
            <a:r>
              <a:rPr lang="ru-RU" b="1"/>
              <a:t>87</a:t>
            </a:r>
            <a:r>
              <a:rPr lang="en-US" b="1"/>
              <a:t>@</a:t>
            </a:r>
            <a:r>
              <a:rPr lang="en-US" b="1" dirty="0" err="1"/>
              <a:t>gmail.com</a:t>
            </a:r>
            <a:endParaRPr lang="en-US" b="1" dirty="0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err="1"/>
              <a:t>Баландин</a:t>
            </a:r>
            <a:r>
              <a:rPr lang="ru-RU" sz="4800" dirty="0"/>
              <a:t> Михаил Юрьевич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99992" y="6021288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Инновационные технологии в области </a:t>
            </a:r>
            <a:r>
              <a:rPr lang="ru-RU" b="1" i="1" dirty="0" err="1"/>
              <a:t>здоровьясбережения</a:t>
            </a:r>
            <a:endParaRPr lang="ru-RU" i="1" dirty="0"/>
          </a:p>
        </p:txBody>
      </p:sp>
      <p:pic>
        <p:nvPicPr>
          <p:cNvPr id="1027" name="Picture 3" descr="C:\Users\Михаил\Desktop\0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980728"/>
            <a:ext cx="3227070" cy="4769485"/>
          </a:xfrm>
          <a:prstGeom prst="rect">
            <a:avLst/>
          </a:prstGeom>
          <a:noFill/>
        </p:spPr>
      </p:pic>
      <p:pic>
        <p:nvPicPr>
          <p:cNvPr id="2" name="Picture 2" descr="телефон, телефонная трубка бесплатно значок из Cheat Sheet icons">
            <a:extLst>
              <a:ext uri="{FF2B5EF4-FFF2-40B4-BE49-F238E27FC236}">
                <a16:creationId xmlns:a16="http://schemas.microsoft.com/office/drawing/2014/main" xmlns="" id="{42CF4AA8-4B84-480B-BC66-9DFBA5506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041" y="5439352"/>
            <a:ext cx="773487" cy="77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C15654-17E3-4B34-9DF8-12A28FFE502C}"/>
              </a:ext>
            </a:extLst>
          </p:cNvPr>
          <p:cNvSpPr txBox="1"/>
          <p:nvPr/>
        </p:nvSpPr>
        <p:spPr>
          <a:xfrm>
            <a:off x="1834077" y="5557500"/>
            <a:ext cx="272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/>
              <a:t>8(985)3684590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6578" y="1022297"/>
            <a:ext cx="7590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ПРАВИЛЬНОЕ ПИТАНИЕ – ЗАЛОГ СПОРТИВНОЙ ФОРМЫ</a:t>
            </a:r>
          </a:p>
        </p:txBody>
      </p:sp>
      <p:pic>
        <p:nvPicPr>
          <p:cNvPr id="1026" name="Picture 2" descr="Картинки по запросу айсбер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61" y="1653663"/>
            <a:ext cx="4911213" cy="3683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43362" y="1896982"/>
            <a:ext cx="117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FF0000"/>
                </a:solidFill>
              </a:rPr>
              <a:t>ТРЕНИРОВКА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1312" y="2724648"/>
            <a:ext cx="1582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FF0000"/>
                </a:solidFill>
              </a:rPr>
              <a:t>ВОССТАНОВЛЕНИЕ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3973348" y="3001648"/>
            <a:ext cx="1271588" cy="12787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TextBox 9"/>
          <p:cNvSpPr txBox="1"/>
          <p:nvPr/>
        </p:nvSpPr>
        <p:spPr>
          <a:xfrm>
            <a:off x="4186286" y="3495367"/>
            <a:ext cx="8894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FF0000"/>
                </a:solidFill>
              </a:rPr>
              <a:t>ПИТАНИЕ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2841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352" y="726122"/>
            <a:ext cx="8192113" cy="5735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944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11887" y="1818166"/>
          <a:ext cx="3702903" cy="3914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23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5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08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4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569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Распорядок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понедельника (пятницы)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Деятельность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Время (мин)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Положение тела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Ванная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07:00 - 07:10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стоя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Завтрак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07:10 - 07:30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сидя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транспорт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07:30 - 08:20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стоя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Учеба в классе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08:20 - 12:10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230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сидя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Обед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12:10 - 12:30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сидя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Учеба в классе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12:30 - 14:40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130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сидя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Тренировка Б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14:40 - 16:20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Полдник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16:20 - 16:40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сидя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Домашнее задание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16:40 - 19:10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150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сидя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Прогулка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19:10 - 19:20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пешком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Тренировка В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19:20 - 21:10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110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транспорт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21:10 - 22:00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стоя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Ужин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22:00 - 22:30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30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сидя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Видеоигры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22:30 - 23:30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сидя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Ванна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23:30 - 23:40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10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стоя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Сон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23:40 - 07:00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440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лежа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91" marR="31391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274582" y="2556935"/>
          <a:ext cx="4395311" cy="2218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24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76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86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48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81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581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91382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Общие </a:t>
                      </a:r>
                      <a:r>
                        <a:rPr lang="ru-RU" sz="1200" dirty="0" err="1">
                          <a:effectLst/>
                        </a:rPr>
                        <a:t>энерготраты</a:t>
                      </a:r>
                      <a:r>
                        <a:rPr lang="ru-RU" sz="1200" dirty="0">
                          <a:effectLst/>
                        </a:rPr>
                        <a:t> (ккал)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Положение тела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время </a:t>
                      </a:r>
                      <a:r>
                        <a:rPr lang="ru-RU" sz="1200" dirty="0">
                          <a:effectLst/>
                        </a:rPr>
                        <a:t>(мин)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45-50 кг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50-55 кг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55-64 кг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64-74 кг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74-81 кг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81-85 кг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Лежа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786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Сидя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880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1016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1032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1262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Пешком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Тренир</a:t>
                      </a:r>
                      <a:r>
                        <a:rPr lang="ru-RU" sz="1200" dirty="0" smtClean="0">
                          <a:effectLst/>
                        </a:rPr>
                        <a:t>. </a:t>
                      </a:r>
                      <a:r>
                        <a:rPr lang="ru-RU" sz="1200" dirty="0">
                          <a:effectLst/>
                        </a:rPr>
                        <a:t>Б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762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965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1138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Тренир</a:t>
                      </a:r>
                      <a:r>
                        <a:rPr lang="ru-RU" sz="1200" baseline="0" dirty="0" smtClean="0">
                          <a:effectLst/>
                        </a:rPr>
                        <a:t>. </a:t>
                      </a:r>
                      <a:r>
                        <a:rPr lang="ru-RU" sz="1200" dirty="0" smtClean="0">
                          <a:effectLst/>
                        </a:rPr>
                        <a:t>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855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931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1158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1484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1388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ИТОГО: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1440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</a:rPr>
                        <a:t>3152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</a:rPr>
                        <a:t>3547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</a:rPr>
                        <a:t>3751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</a:rPr>
                        <a:t>4221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</a:rPr>
                        <a:t>5029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4991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74107" y="298213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7" name="TextBox 6"/>
          <p:cNvSpPr txBox="1"/>
          <p:nvPr/>
        </p:nvSpPr>
        <p:spPr>
          <a:xfrm>
            <a:off x="1328737" y="1157287"/>
            <a:ext cx="67579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/>
              <a:t>ИССЛЕДОВАНИЕ ЭНЕРГОТРАТ ДЕТЕЙ -САМБИСТОВ 2017</a:t>
            </a:r>
          </a:p>
        </p:txBody>
      </p:sp>
    </p:spTree>
    <p:extLst>
      <p:ext uri="{BB962C8B-B14F-4D97-AF65-F5344CB8AC3E}">
        <p14:creationId xmlns="" xmlns:p14="http://schemas.microsoft.com/office/powerpoint/2010/main" val="10605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4861311"/>
              </p:ext>
            </p:extLst>
          </p:nvPr>
        </p:nvGraphicFramePr>
        <p:xfrm>
          <a:off x="294639" y="535558"/>
          <a:ext cx="8453121" cy="6261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8218">
                  <a:extLst>
                    <a:ext uri="{9D8B030D-6E8A-4147-A177-3AD203B41FA5}">
                      <a16:colId xmlns="" xmlns:a16="http://schemas.microsoft.com/office/drawing/2014/main" val="340400465"/>
                    </a:ext>
                  </a:extLst>
                </a:gridCol>
                <a:gridCol w="2146004">
                  <a:extLst>
                    <a:ext uri="{9D8B030D-6E8A-4147-A177-3AD203B41FA5}">
                      <a16:colId xmlns="" xmlns:a16="http://schemas.microsoft.com/office/drawing/2014/main" val="2704254727"/>
                    </a:ext>
                  </a:extLst>
                </a:gridCol>
                <a:gridCol w="1766670">
                  <a:extLst>
                    <a:ext uri="{9D8B030D-6E8A-4147-A177-3AD203B41FA5}">
                      <a16:colId xmlns="" xmlns:a16="http://schemas.microsoft.com/office/drawing/2014/main" val="3319196459"/>
                    </a:ext>
                  </a:extLst>
                </a:gridCol>
                <a:gridCol w="3282229">
                  <a:extLst>
                    <a:ext uri="{9D8B030D-6E8A-4147-A177-3AD203B41FA5}">
                      <a16:colId xmlns="" xmlns:a16="http://schemas.microsoft.com/office/drawing/2014/main" val="118240847"/>
                    </a:ext>
                  </a:extLst>
                </a:gridCol>
              </a:tblGrid>
              <a:tr h="131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Рекомендации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Состав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Дополнения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extLst>
                  <a:ext uri="{0D108BD9-81ED-4DB2-BD59-A6C34878D82A}">
                    <a16:rowId xmlns="" xmlns:a16="http://schemas.microsoft.com/office/drawing/2014/main" val="2772675866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Калории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1800 - 2400 ккал/ день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Вариация при нагрузках 586 ± 401ккал/сут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Анализ пульсометрии: 400 – 600 ккал/ тренировку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extLst>
                  <a:ext uri="{0D108BD9-81ED-4DB2-BD59-A6C34878D82A}">
                    <a16:rowId xmlns="" xmlns:a16="http://schemas.microsoft.com/office/drawing/2014/main" val="1233009797"/>
                  </a:ext>
                </a:extLst>
              </a:tr>
              <a:tr h="659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Белки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17% -20%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1,2 - 1,8 г/кг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Смешанное питание: жи­вотные и рас­тительные ис­точники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Добавки протеина по индивиду­альным порциям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extLst>
                  <a:ext uri="{0D108BD9-81ED-4DB2-BD59-A6C34878D82A}">
                    <a16:rowId xmlns="" xmlns:a16="http://schemas.microsoft.com/office/drawing/2014/main" val="3301882424"/>
                  </a:ext>
                </a:extLst>
              </a:tr>
              <a:tr h="791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Жиры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20% - 35%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0,9–1,1 г/кг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&lt;10% насы­щенные, 6–11% полине­насыщенными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10% мононе­насыщенных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Интеграция продуктов содержанием жирорастворимых витаминов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extLst>
                  <a:ext uri="{0D108BD9-81ED-4DB2-BD59-A6C34878D82A}">
                    <a16:rowId xmlns="" xmlns:a16="http://schemas.microsoft.com/office/drawing/2014/main" val="2455282614"/>
                  </a:ext>
                </a:extLst>
              </a:tr>
              <a:tr h="923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Углеводы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48–51%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3,7–4,0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10 % сахара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период тре­нировки реко­мендуются до­бавление глю­козы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качестве добавок спортивного питания подбираются индиви­дуальные порции изотониче­ских напитков и потребление спортивных гелей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extLst>
                  <a:ext uri="{0D108BD9-81ED-4DB2-BD59-A6C34878D82A}">
                    <a16:rowId xmlns="" xmlns:a16="http://schemas.microsoft.com/office/drawing/2014/main" val="1332688675"/>
                  </a:ext>
                </a:extLst>
              </a:tr>
              <a:tr h="1450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Жидкость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течении 4 часов до тре­нировки 5 - 7 мл/кг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3мл/кг каждые 15 -20 минут тренировки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После 90 ми­нут трени­ровки 30 мл/час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Рекоменду­ется включать спортивные напитки 6-8 % глюкозы, </a:t>
                      </a:r>
                      <a:r>
                        <a:rPr lang="en-US" sz="1400">
                          <a:effectLst/>
                        </a:rPr>
                        <a:t>Na</a:t>
                      </a:r>
                      <a:r>
                        <a:rPr lang="ru-RU" sz="1400">
                          <a:effectLst/>
                        </a:rPr>
                        <a:t>  130 ммоль/л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Потеря за тренировку 0,8 ± 0,5 л,  0,9 – 1.2 л за матч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/>
                </a:tc>
                <a:extLst>
                  <a:ext uri="{0D108BD9-81ED-4DB2-BD59-A6C34878D82A}">
                    <a16:rowId xmlns="" xmlns:a16="http://schemas.microsoft.com/office/drawing/2014/main" val="44965663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8400" y="0"/>
            <a:ext cx="1655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ГАНДБОЛ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10608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3535" y="1154278"/>
            <a:ext cx="7815263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rgbClr val="222222"/>
                </a:solidFill>
                <a:ea typeface="Times New Roman" panose="02020603050405020304" pitchFamily="18" charset="0"/>
              </a:rPr>
              <a:t>1 часть - примерно 2000-2500-3000ккал - базовая </a:t>
            </a:r>
            <a:r>
              <a:rPr lang="ru-RU" sz="2100" b="1" dirty="0" err="1">
                <a:solidFill>
                  <a:srgbClr val="222222"/>
                </a:solidFill>
                <a:ea typeface="Times New Roman" panose="02020603050405020304" pitchFamily="18" charset="0"/>
              </a:rPr>
              <a:t>энергоценность</a:t>
            </a:r>
            <a:r>
              <a:rPr lang="ru-RU" sz="2100" b="1" dirty="0">
                <a:solidFill>
                  <a:srgbClr val="222222"/>
                </a:solidFill>
                <a:ea typeface="Times New Roman" panose="02020603050405020304" pitchFamily="18" charset="0"/>
              </a:rPr>
              <a:t> рациона : первое, второе, салат и компот</a:t>
            </a:r>
            <a:r>
              <a:rPr lang="ru-RU" sz="2100" dirty="0">
                <a:solidFill>
                  <a:srgbClr val="222222"/>
                </a:solidFill>
                <a:ea typeface="Times New Roman" panose="02020603050405020304" pitchFamily="18" charset="0"/>
              </a:rPr>
              <a:t/>
            </a:r>
            <a:br>
              <a:rPr lang="ru-RU" sz="21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endParaRPr lang="ru-RU" sz="2100" dirty="0">
              <a:solidFill>
                <a:srgbClr val="222222"/>
              </a:solidFill>
              <a:ea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100" i="1" dirty="0">
                <a:solidFill>
                  <a:srgbClr val="222222"/>
                </a:solidFill>
                <a:ea typeface="Times New Roman" panose="02020603050405020304" pitchFamily="18" charset="0"/>
              </a:rPr>
              <a:t>2 часть - примерно 1000-1500ккал</a:t>
            </a:r>
          </a:p>
          <a:p>
            <a:r>
              <a:rPr lang="ru-RU" sz="2100" dirty="0"/>
              <a:t>высокоэнергетическая еда: орехи, сухофрукты, мёд, зерновые </a:t>
            </a:r>
            <a:r>
              <a:rPr lang="ru-RU" sz="2100" dirty="0" err="1"/>
              <a:t>экструзионные</a:t>
            </a:r>
            <a:r>
              <a:rPr lang="ru-RU" sz="2100" dirty="0"/>
              <a:t> продукты, фруктовые соки…..</a:t>
            </a:r>
          </a:p>
          <a:p>
            <a:endParaRPr lang="ru-RU" sz="2100" dirty="0">
              <a:solidFill>
                <a:srgbClr val="222222"/>
              </a:solidFill>
              <a:ea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100" i="1" dirty="0">
                <a:solidFill>
                  <a:srgbClr val="222222"/>
                </a:solidFill>
                <a:ea typeface="Times New Roman" panose="02020603050405020304" pitchFamily="18" charset="0"/>
              </a:rPr>
              <a:t>3 часть - примерно 1000ккал</a:t>
            </a:r>
            <a:r>
              <a:rPr lang="ru-RU" sz="2100" dirty="0">
                <a:solidFill>
                  <a:srgbClr val="222222"/>
                </a:solidFill>
                <a:ea typeface="Times New Roman" panose="02020603050405020304" pitchFamily="18" charset="0"/>
              </a:rPr>
              <a:t> – функциональное питание: </a:t>
            </a:r>
            <a:r>
              <a:rPr lang="ru-RU" sz="21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гейнер</a:t>
            </a:r>
            <a:r>
              <a:rPr lang="ru-RU" sz="2100" dirty="0">
                <a:solidFill>
                  <a:srgbClr val="222222"/>
                </a:solidFill>
                <a:ea typeface="Times New Roman" panose="02020603050405020304" pitchFamily="18" charset="0"/>
              </a:rPr>
              <a:t>, ВСАА, </a:t>
            </a:r>
            <a:r>
              <a:rPr lang="ru-RU" sz="21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изотоник</a:t>
            </a:r>
            <a:r>
              <a:rPr lang="ru-RU" sz="2100" dirty="0">
                <a:solidFill>
                  <a:srgbClr val="222222"/>
                </a:solidFill>
                <a:ea typeface="Times New Roman" panose="02020603050405020304" pitchFamily="18" charset="0"/>
              </a:rPr>
              <a:t>…..</a:t>
            </a:r>
            <a:r>
              <a:rPr lang="ru-RU" sz="135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35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1350" dirty="0"/>
          </a:p>
        </p:txBody>
      </p:sp>
      <p:sp>
        <p:nvSpPr>
          <p:cNvPr id="5" name="Овал 4"/>
          <p:cNvSpPr/>
          <p:nvPr/>
        </p:nvSpPr>
        <p:spPr>
          <a:xfrm>
            <a:off x="452060" y="855888"/>
            <a:ext cx="8186738" cy="1457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TextBox 5"/>
          <p:cNvSpPr txBox="1"/>
          <p:nvPr/>
        </p:nvSpPr>
        <p:spPr>
          <a:xfrm>
            <a:off x="2172256" y="269295"/>
            <a:ext cx="49553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dirty="0"/>
              <a:t>СОСТАВ РАЦИОНА СПОРТСМЕНА</a:t>
            </a:r>
          </a:p>
        </p:txBody>
      </p:sp>
      <p:pic>
        <p:nvPicPr>
          <p:cNvPr id="4098" name="Picture 2" descr="Картинки по запросу восклицательный зн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6763" y="2225336"/>
            <a:ext cx="504070" cy="978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7199" y="4362848"/>
            <a:ext cx="4993637" cy="2088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11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118" y="114065"/>
            <a:ext cx="7820025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8371" y="191586"/>
            <a:ext cx="733552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ЛЕГКАЯ ТРЕНИРОВКА/КОНТРОЛЬ ВЕСА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379414">
            <a:off x="2814157" y="2686574"/>
            <a:ext cx="12806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/>
              <a:t>к</a:t>
            </a:r>
            <a:r>
              <a:rPr lang="ru-RU" sz="1200" b="1" dirty="0" smtClean="0"/>
              <a:t>онтроль веса</a:t>
            </a:r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42162" y="2965647"/>
            <a:ext cx="14378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/>
              <a:t>Легкая тренировка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14478" y="1606093"/>
            <a:ext cx="713681" cy="1107996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r>
              <a:rPr lang="ru-RU" sz="1200" b="1" dirty="0" smtClean="0"/>
              <a:t>Лапша</a:t>
            </a:r>
          </a:p>
          <a:p>
            <a:r>
              <a:rPr lang="ru-RU" sz="1200" b="1" dirty="0" smtClean="0"/>
              <a:t>Рис</a:t>
            </a:r>
          </a:p>
          <a:p>
            <a:r>
              <a:rPr lang="ru-RU" sz="1200" b="1" dirty="0" smtClean="0"/>
              <a:t>Картошка</a:t>
            </a:r>
          </a:p>
          <a:p>
            <a:r>
              <a:rPr lang="ru-RU" sz="1200" b="1" dirty="0" smtClean="0"/>
              <a:t>Хлопья</a:t>
            </a:r>
          </a:p>
          <a:p>
            <a:r>
              <a:rPr lang="ru-RU" sz="1200" b="1" dirty="0" smtClean="0"/>
              <a:t>Хлеб</a:t>
            </a:r>
          </a:p>
          <a:p>
            <a:r>
              <a:rPr lang="ru-RU" sz="1200" b="1" dirty="0" smtClean="0"/>
              <a:t>Бобовые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98323" y="1118988"/>
            <a:ext cx="14057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Вода</a:t>
            </a:r>
          </a:p>
          <a:p>
            <a:r>
              <a:rPr lang="ru-RU" sz="1400" dirty="0" smtClean="0"/>
              <a:t>Молочка </a:t>
            </a:r>
            <a:endParaRPr lang="en-US" sz="1400" dirty="0" smtClean="0"/>
          </a:p>
          <a:p>
            <a:r>
              <a:rPr lang="ru-RU" sz="1400" dirty="0" smtClean="0"/>
              <a:t>Напитки</a:t>
            </a:r>
          </a:p>
          <a:p>
            <a:r>
              <a:rPr lang="ru-RU" sz="1400" dirty="0" smtClean="0"/>
              <a:t>Свежевыжатые соки</a:t>
            </a:r>
          </a:p>
          <a:p>
            <a:r>
              <a:rPr lang="ru-RU" sz="1400" dirty="0" smtClean="0"/>
              <a:t>Компот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92290" y="1147728"/>
            <a:ext cx="150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Жиры</a:t>
            </a:r>
          </a:p>
          <a:p>
            <a:r>
              <a:rPr lang="ru-RU" dirty="0" smtClean="0"/>
              <a:t>1 </a:t>
            </a:r>
            <a:r>
              <a:rPr lang="ru-RU" dirty="0" err="1" smtClean="0"/>
              <a:t>ч.л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78036" y="993840"/>
            <a:ext cx="149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Цельное зерно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38431" y="4754720"/>
            <a:ext cx="149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Нежирный белок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47311" y="4674009"/>
            <a:ext cx="149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Овощи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47310" y="1250837"/>
            <a:ext cx="149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Фрукты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07058" y="3400606"/>
            <a:ext cx="12047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Авокадо </a:t>
            </a:r>
          </a:p>
          <a:p>
            <a:r>
              <a:rPr lang="ru-RU" sz="1600" dirty="0" smtClean="0"/>
              <a:t>Масло </a:t>
            </a:r>
          </a:p>
          <a:p>
            <a:r>
              <a:rPr lang="ru-RU" sz="1600" dirty="0" smtClean="0"/>
              <a:t>Орехи</a:t>
            </a:r>
          </a:p>
          <a:p>
            <a:r>
              <a:rPr lang="ru-RU" sz="1600" dirty="0" smtClean="0"/>
              <a:t>Сыр </a:t>
            </a:r>
          </a:p>
          <a:p>
            <a:r>
              <a:rPr lang="ru-RU" sz="1600" dirty="0" smtClean="0"/>
              <a:t>Семечки</a:t>
            </a:r>
          </a:p>
          <a:p>
            <a:r>
              <a:rPr lang="ru-RU" sz="1600" dirty="0" smtClean="0"/>
              <a:t>сливочное  масло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227639" y="3185134"/>
            <a:ext cx="19637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Птица </a:t>
            </a:r>
          </a:p>
          <a:p>
            <a:r>
              <a:rPr lang="ru-RU" sz="1200" dirty="0" smtClean="0"/>
              <a:t>Говядина/ягненок</a:t>
            </a:r>
          </a:p>
          <a:p>
            <a:r>
              <a:rPr lang="ru-RU" sz="1200" dirty="0" smtClean="0"/>
              <a:t>Рыба </a:t>
            </a:r>
          </a:p>
          <a:p>
            <a:r>
              <a:rPr lang="ru-RU" sz="1200" dirty="0" smtClean="0"/>
              <a:t>Яйца </a:t>
            </a:r>
          </a:p>
          <a:p>
            <a:r>
              <a:rPr lang="ru-RU" sz="1200" dirty="0" smtClean="0"/>
              <a:t>Нежирная мол</a:t>
            </a:r>
          </a:p>
          <a:p>
            <a:r>
              <a:rPr lang="ru-RU" sz="1200" dirty="0" smtClean="0"/>
              <a:t>Соя (тофу)</a:t>
            </a:r>
          </a:p>
          <a:p>
            <a:r>
              <a:rPr lang="ru-RU" sz="1200" dirty="0" smtClean="0"/>
              <a:t>Бобы/орехи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76641" y="2607857"/>
            <a:ext cx="149920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Сырые овощи</a:t>
            </a:r>
          </a:p>
          <a:p>
            <a:r>
              <a:rPr lang="ru-RU" sz="1050" dirty="0" smtClean="0"/>
              <a:t>Приготовленные овощи</a:t>
            </a:r>
          </a:p>
          <a:p>
            <a:r>
              <a:rPr lang="ru-RU" sz="1050" dirty="0" smtClean="0"/>
              <a:t>Овощные супы</a:t>
            </a:r>
          </a:p>
          <a:p>
            <a:r>
              <a:rPr lang="ru-RU" sz="1050" dirty="0" smtClean="0"/>
              <a:t>Свежие фрукты</a:t>
            </a:r>
            <a:endParaRPr lang="ru-RU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6774684" y="3431384"/>
            <a:ext cx="149920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Приправы </a:t>
            </a:r>
          </a:p>
          <a:p>
            <a:r>
              <a:rPr lang="ru-RU" sz="1400" dirty="0" smtClean="0"/>
              <a:t>Соль/перец</a:t>
            </a:r>
          </a:p>
          <a:p>
            <a:r>
              <a:rPr lang="ru-RU" sz="1400" dirty="0" smtClean="0"/>
              <a:t>Травы </a:t>
            </a:r>
          </a:p>
          <a:p>
            <a:r>
              <a:rPr lang="ru-RU" sz="1400" dirty="0" smtClean="0"/>
              <a:t>Специи</a:t>
            </a:r>
          </a:p>
          <a:p>
            <a:r>
              <a:rPr lang="ru-RU" sz="1400" dirty="0" smtClean="0"/>
              <a:t>Уксус</a:t>
            </a:r>
          </a:p>
          <a:p>
            <a:r>
              <a:rPr lang="ru-RU" sz="1400" dirty="0" err="1" smtClean="0"/>
              <a:t>Сальса</a:t>
            </a:r>
            <a:endParaRPr lang="ru-RU" sz="1400" dirty="0" smtClean="0"/>
          </a:p>
          <a:p>
            <a:r>
              <a:rPr lang="ru-RU" sz="1400" dirty="0" smtClean="0"/>
              <a:t>Горчица</a:t>
            </a:r>
          </a:p>
          <a:p>
            <a:r>
              <a:rPr lang="ru-RU" sz="1400" dirty="0" smtClean="0"/>
              <a:t>кетчуп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5110" y="5589892"/>
            <a:ext cx="8442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Легкий день может включать в себя только легкую тренировку или снижение веса, если нет необходимости загружаться для соревнования энергией и питательными веществами. Прием пищи может также применяться к спортсменам, пытающимся сбросить вес, и спортсменам, занимающимся спортом, требующим меньшего количества энергии (калорий) в зависимости от характера своего вида спорта.</a:t>
            </a:r>
          </a:p>
        </p:txBody>
      </p:sp>
    </p:spTree>
    <p:extLst>
      <p:ext uri="{BB962C8B-B14F-4D97-AF65-F5344CB8AC3E}">
        <p14:creationId xmlns="" xmlns:p14="http://schemas.microsoft.com/office/powerpoint/2010/main" val="219324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static.wixstatic.com/media/a04440_ff2b7926ebc944dd9a51ddedbcb5a2f1~mv2_d_1946_1248_s_2.png/v1/fill/w_653,h_419,al_c,q_80,usm_0.66_1.00_0.01/a04440_ff2b7926ebc944dd9a51ddedbcb5a2f1~mv2_d_1946_1248_s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975" y="659788"/>
            <a:ext cx="8545267" cy="5483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88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6457595"/>
              </p:ext>
            </p:extLst>
          </p:nvPr>
        </p:nvGraphicFramePr>
        <p:xfrm>
          <a:off x="558801" y="149225"/>
          <a:ext cx="8046719" cy="6535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9676">
                  <a:extLst>
                    <a:ext uri="{9D8B030D-6E8A-4147-A177-3AD203B41FA5}">
                      <a16:colId xmlns="" xmlns:a16="http://schemas.microsoft.com/office/drawing/2014/main" val="4158787428"/>
                    </a:ext>
                  </a:extLst>
                </a:gridCol>
                <a:gridCol w="1718083">
                  <a:extLst>
                    <a:ext uri="{9D8B030D-6E8A-4147-A177-3AD203B41FA5}">
                      <a16:colId xmlns="" xmlns:a16="http://schemas.microsoft.com/office/drawing/2014/main" val="634524500"/>
                    </a:ext>
                  </a:extLst>
                </a:gridCol>
                <a:gridCol w="2160601">
                  <a:extLst>
                    <a:ext uri="{9D8B030D-6E8A-4147-A177-3AD203B41FA5}">
                      <a16:colId xmlns="" xmlns:a16="http://schemas.microsoft.com/office/drawing/2014/main" val="1688688862"/>
                    </a:ext>
                  </a:extLst>
                </a:gridCol>
                <a:gridCol w="812939">
                  <a:extLst>
                    <a:ext uri="{9D8B030D-6E8A-4147-A177-3AD203B41FA5}">
                      <a16:colId xmlns="" xmlns:a16="http://schemas.microsoft.com/office/drawing/2014/main" val="1389091337"/>
                    </a:ext>
                  </a:extLst>
                </a:gridCol>
                <a:gridCol w="1405420">
                  <a:extLst>
                    <a:ext uri="{9D8B030D-6E8A-4147-A177-3AD203B41FA5}">
                      <a16:colId xmlns="" xmlns:a16="http://schemas.microsoft.com/office/drawing/2014/main" val="493247148"/>
                    </a:ext>
                  </a:extLst>
                </a:gridCol>
              </a:tblGrid>
              <a:tr h="145673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ВРЕМЯ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РЕЖИМ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ЕДА</a:t>
                      </a:r>
                      <a:endParaRPr lang="ru-RU" sz="1000" dirty="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ККАЛ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УГЛЕВОДЫ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extLst>
                  <a:ext uri="{0D108BD9-81ED-4DB2-BD59-A6C34878D82A}">
                    <a16:rowId xmlns="" xmlns:a16="http://schemas.microsoft.com/office/drawing/2014/main" val="1026784365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0500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Подъем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Батончик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extLst>
                  <a:ext uri="{0D108BD9-81ED-4DB2-BD59-A6C34878D82A}">
                    <a16:rowId xmlns="" xmlns:a16="http://schemas.microsoft.com/office/drawing/2014/main" val="642514036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600 мл изотоник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135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35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extLst>
                  <a:ext uri="{0D108BD9-81ED-4DB2-BD59-A6C34878D82A}">
                    <a16:rowId xmlns="" xmlns:a16="http://schemas.microsoft.com/office/drawing/2014/main" val="1739500456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0600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Гидратация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250 мл изотоник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53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extLst>
                  <a:ext uri="{0D108BD9-81ED-4DB2-BD59-A6C34878D82A}">
                    <a16:rowId xmlns="" xmlns:a16="http://schemas.microsoft.com/office/drawing/2014/main" val="1136458113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0630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Старт плавания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extLst>
                  <a:ext uri="{0D108BD9-81ED-4DB2-BD59-A6C34878D82A}">
                    <a16:rowId xmlns="" xmlns:a16="http://schemas.microsoft.com/office/drawing/2014/main" val="742249300"/>
                  </a:ext>
                </a:extLst>
              </a:tr>
              <a:tr h="291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0730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Конец плавания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350 мл изотоник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250 воды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extLst>
                  <a:ext uri="{0D108BD9-81ED-4DB2-BD59-A6C34878D82A}">
                    <a16:rowId xmlns="" xmlns:a16="http://schemas.microsoft.com/office/drawing/2014/main" val="68401948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Спорт гель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extLst>
                  <a:ext uri="{0D108BD9-81ED-4DB2-BD59-A6C34878D82A}">
                    <a16:rowId xmlns="" xmlns:a16="http://schemas.microsoft.com/office/drawing/2014/main" val="2778785290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0735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Старт велосипед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extLst>
                  <a:ext uri="{0D108BD9-81ED-4DB2-BD59-A6C34878D82A}">
                    <a16:rowId xmlns="" xmlns:a16="http://schemas.microsoft.com/office/drawing/2014/main" val="1992143588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0750 0905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Гидратация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 мл изотоник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426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112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extLst>
                  <a:ext uri="{0D108BD9-81ED-4DB2-BD59-A6C34878D82A}">
                    <a16:rowId xmlns="" xmlns:a16="http://schemas.microsoft.com/office/drawing/2014/main" val="3022792214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1020 1125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extLst>
                  <a:ext uri="{0D108BD9-81ED-4DB2-BD59-A6C34878D82A}">
                    <a16:rowId xmlns="" xmlns:a16="http://schemas.microsoft.com/office/drawing/2014/main" val="777295039"/>
                  </a:ext>
                </a:extLst>
              </a:tr>
              <a:tr h="582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0805 0920 1035 0820 0935 1040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0835 0950 1055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0850 1005 1110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Гидратация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 мл воды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extLst>
                  <a:ext uri="{0D108BD9-81ED-4DB2-BD59-A6C34878D82A}">
                    <a16:rowId xmlns="" xmlns:a16="http://schemas.microsoft.com/office/drawing/2014/main" val="3239438185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0935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Перекус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Банан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extLst>
                  <a:ext uri="{0D108BD9-81ED-4DB2-BD59-A6C34878D82A}">
                    <a16:rowId xmlns="" xmlns:a16="http://schemas.microsoft.com/office/drawing/2014/main" val="3752605227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1035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Апельсин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extLst>
                  <a:ext uri="{0D108BD9-81ED-4DB2-BD59-A6C34878D82A}">
                    <a16:rowId xmlns="" xmlns:a16="http://schemas.microsoft.com/office/drawing/2014/main" val="58792573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1110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Гель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extLst>
                  <a:ext uri="{0D108BD9-81ED-4DB2-BD59-A6C34878D82A}">
                    <a16:rowId xmlns="" xmlns:a16="http://schemas.microsoft.com/office/drawing/2014/main" val="442013375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1135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Конец велосипед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250 изотоник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53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extLst>
                  <a:ext uri="{0D108BD9-81ED-4DB2-BD59-A6C34878D82A}">
                    <a16:rowId xmlns="" xmlns:a16="http://schemas.microsoft.com/office/drawing/2014/main" val="1688824877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1140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Старт бег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extLst>
                  <a:ext uri="{0D108BD9-81ED-4DB2-BD59-A6C34878D82A}">
                    <a16:rowId xmlns="" xmlns:a16="http://schemas.microsoft.com/office/drawing/2014/main" val="3473834436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1200 1300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Гидратация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 изотоник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extLst>
                  <a:ext uri="{0D108BD9-81ED-4DB2-BD59-A6C34878D82A}">
                    <a16:rowId xmlns="" xmlns:a16="http://schemas.microsoft.com/office/drawing/2014/main" val="962804886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1220 1320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 воды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extLst>
                  <a:ext uri="{0D108BD9-81ED-4DB2-BD59-A6C34878D82A}">
                    <a16:rowId xmlns="" xmlns:a16="http://schemas.microsoft.com/office/drawing/2014/main" val="2469529264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1240</a:t>
                      </a:r>
                      <a:endParaRPr lang="ru-RU" sz="1000" dirty="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Перекус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Батончик</a:t>
                      </a:r>
                      <a:endParaRPr lang="ru-RU" sz="1000" dirty="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extLst>
                  <a:ext uri="{0D108BD9-81ED-4DB2-BD59-A6C34878D82A}">
                    <a16:rowId xmlns="" xmlns:a16="http://schemas.microsoft.com/office/drawing/2014/main" val="3011134284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1340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Конец бег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extLst>
                  <a:ext uri="{0D108BD9-81ED-4DB2-BD59-A6C34878D82A}">
                    <a16:rowId xmlns="" xmlns:a16="http://schemas.microsoft.com/office/drawing/2014/main" val="3356154243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1400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Восстановление после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350 шоколадное молоко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43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extLst>
                  <a:ext uri="{0D108BD9-81ED-4DB2-BD59-A6C34878D82A}">
                    <a16:rowId xmlns="" xmlns:a16="http://schemas.microsoft.com/office/drawing/2014/main" val="1736596242"/>
                  </a:ext>
                </a:extLst>
              </a:tr>
              <a:tr h="291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Перекус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Бутерброд с арахисовым маслом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extLst>
                  <a:ext uri="{0D108BD9-81ED-4DB2-BD59-A6C34878D82A}">
                    <a16:rowId xmlns="" xmlns:a16="http://schemas.microsoft.com/office/drawing/2014/main" val="231716442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1500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Ланч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тарелки макарон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550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85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extLst>
                  <a:ext uri="{0D108BD9-81ED-4DB2-BD59-A6C34878D82A}">
                    <a16:rowId xmlns="" xmlns:a16="http://schemas.microsoft.com/office/drawing/2014/main" val="2512027681"/>
                  </a:ext>
                </a:extLst>
              </a:tr>
              <a:tr h="180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 г тофу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extLst>
                  <a:ext uri="{0D108BD9-81ED-4DB2-BD59-A6C34878D82A}">
                    <a16:rowId xmlns="" xmlns:a16="http://schemas.microsoft.com/office/drawing/2014/main" val="3741469349"/>
                  </a:ext>
                </a:extLst>
              </a:tr>
              <a:tr h="14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250 г апельсинового сока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135</a:t>
                      </a:r>
                      <a:endParaRPr lang="ru-RU" sz="100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33</a:t>
                      </a:r>
                      <a:endParaRPr lang="ru-RU" sz="1000" dirty="0">
                        <a:solidFill>
                          <a:srgbClr val="573F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extLst>
                  <a:ext uri="{0D108BD9-81ED-4DB2-BD59-A6C34878D82A}">
                    <a16:rowId xmlns="" xmlns:a16="http://schemas.microsoft.com/office/drawing/2014/main" val="622775806"/>
                  </a:ext>
                </a:extLst>
              </a:tr>
              <a:tr h="606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Sans Serif" panose="020B0604020202020204" pitchFamily="34" charset="0"/>
                        </a:rPr>
                        <a:t>18:00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Sans Serif" panose="020B0604020202020204" pitchFamily="34" charset="0"/>
                        </a:rPr>
                        <a:t>Обед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200 г лосося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тарелка риса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Морковь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+ брокколи 2 чашки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250 Молоко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240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440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60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extLst>
                  <a:ext uri="{0D108BD9-81ED-4DB2-BD59-A6C34878D82A}">
                    <a16:rowId xmlns="" xmlns:a16="http://schemas.microsoft.com/office/drawing/2014/main" val="3124150624"/>
                  </a:ext>
                </a:extLst>
              </a:tr>
              <a:tr h="606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Sans Serif" panose="020B0604020202020204" pitchFamily="34" charset="0"/>
                        </a:rPr>
                        <a:t>20:00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Sans Serif" panose="020B0604020202020204" pitchFamily="34" charset="0"/>
                        </a:rPr>
                        <a:t>Перекус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200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г Греческого йогурта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Пол тарелки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гранолы</a:t>
                      </a:r>
                      <a:endParaRPr lang="ru-RU" sz="10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Пол тарелки ежевики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extLst>
                  <a:ext uri="{0D108BD9-81ED-4DB2-BD59-A6C34878D82A}">
                    <a16:rowId xmlns="" xmlns:a16="http://schemas.microsoft.com/office/drawing/2014/main" val="1287098114"/>
                  </a:ext>
                </a:extLst>
              </a:tr>
              <a:tr h="606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Sans Serif" panose="020B0604020202020204" pitchFamily="34" charset="0"/>
                        </a:rPr>
                        <a:t>22:00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Sans Serif" panose="020B0604020202020204" pitchFamily="34" charset="0"/>
                        </a:rPr>
                        <a:t>Перед сном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350 г воды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4492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746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80" marR="5180" marT="0" marB="0"/>
                </a:tc>
                <a:extLst>
                  <a:ext uri="{0D108BD9-81ED-4DB2-BD59-A6C34878D82A}">
                    <a16:rowId xmlns="" xmlns:a16="http://schemas.microsoft.com/office/drawing/2014/main" val="1069342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180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4167</TotalTime>
  <Words>1017</Words>
  <Application>Microsoft Office PowerPoint</Application>
  <PresentationFormat>Экран (4:3)</PresentationFormat>
  <Paragraphs>432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Баландин Михаил Юрьевич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Михаил</cp:lastModifiedBy>
  <cp:revision>150</cp:revision>
  <dcterms:created xsi:type="dcterms:W3CDTF">2019-11-12T06:30:37Z</dcterms:created>
  <dcterms:modified xsi:type="dcterms:W3CDTF">2023-11-29T11:44:22Z</dcterms:modified>
</cp:coreProperties>
</file>